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/>
    <p:restoredTop sz="78571"/>
  </p:normalViewPr>
  <p:slideViewPr>
    <p:cSldViewPr snapToGrid="0" snapToObjects="1">
      <p:cViewPr varScale="1">
        <p:scale>
          <a:sx n="98" d="100"/>
          <a:sy n="98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AA2DD-A994-2349-A9B3-1F6537BEFDF2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E14D-CA30-F249-8EB2-3B7E9907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14D-CA30-F249-8EB2-3B7E99073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excited to once again launch this year’s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for College FAFSA Challenge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seen over the past two years how the “COVID-19 melt” has greatly impacted college application and FAFSA completion rates. As we continue to work harder and more creatively to keep our students on the path to college, FAFSA completion remains a top priority as one of the leading indicators for college enrollment.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Class of 2019 had the highest statewide FAFSA completion numbers over a three-year period and we want to encourage schools to get back to these pre-pandemic rates.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year’s Cash for College Challenge will continue to focus on supporting as many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of 2022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seniors to complete the FAFSA. Schools, however, will be recognized based on their FAFSA completion rates through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15, 2021 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their 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15, 2019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results. </a:t>
            </a:r>
            <a:b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share data targets next week.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prizes will be awarded to schools who are closest to reaching their Class of 2019 rates.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14D-CA30-F249-8EB2-3B7E990733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14D-CA30-F249-8EB2-3B7E99073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D8C2-7FB9-E941-A242-F735AFCF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 b="1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FF981-757C-6B46-B2BE-03DA3520E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4DA26-B1E0-B044-B58D-3D2D21CA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6D9B-23E6-A446-B07A-CCCCAB6D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136F-7219-BA48-9AEA-7F3A44E0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s://lh3.googleusercontent.com/msFOwXGHcJdlm2cI3r2eGVGJ7eLdHhfQpyaF4v-WlyempJ931QUb6lJkykCqh0EulEaJWUBg2lbaDYA6lV30Cz-gF65V77Sp7FH0qR5VMvEuK2lOCYpVVT4ZKauN1EOjJXg-YCDMO74">
            <a:extLst>
              <a:ext uri="{FF2B5EF4-FFF2-40B4-BE49-F238E27FC236}">
                <a16:creationId xmlns:a16="http://schemas.microsoft.com/office/drawing/2014/main" id="{58593BEE-705D-9246-B9C2-7643FA63D3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0"/>
          <a:stretch/>
        </p:blipFill>
        <p:spPr bwMode="auto">
          <a:xfrm>
            <a:off x="0" y="5486400"/>
            <a:ext cx="1219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BD006-0EE6-AB4D-8983-AEE228FDEE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749" y="365124"/>
            <a:ext cx="1355409" cy="13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1B1E-CE80-C848-9DF0-24685E6D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2AE6-68BE-754F-BF97-F04FB250D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965B-E697-6249-8A73-EF898142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3461A-3177-9342-8301-455A96F8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4D81-06CC-5D41-B1A2-ECA558C3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1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AA5A7-A8D3-D648-963A-7DC642552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FF890-7406-6946-9865-80B325BD9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9863-C439-E942-9EC8-53F8AB38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1B5-826E-E448-8FE9-C8662821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A82-3951-714D-A688-139E4A6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6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1679-2DD1-0D4B-99EB-D7EBA025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745" y="365125"/>
            <a:ext cx="9685020" cy="1325563"/>
          </a:xfrm>
        </p:spPr>
        <p:txBody>
          <a:bodyPr>
            <a:normAutofit/>
          </a:bodyPr>
          <a:lstStyle>
            <a:lvl1pPr>
              <a:defRPr sz="4000" b="1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6D1F-8FDF-5746-B2E6-E7E7384C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014"/>
            <a:ext cx="10515600" cy="4351338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8870-6AE6-454D-B0AF-2FDF2797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750C-2AC9-454E-81C8-DF6D5D26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754D-47BE-C649-9C38-496879BC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DB9AA-3C65-D441-9405-576FAD3CD7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750" y="365124"/>
            <a:ext cx="1167150" cy="1198495"/>
          </a:xfrm>
          <a:prstGeom prst="rect">
            <a:avLst/>
          </a:prstGeom>
        </p:spPr>
      </p:pic>
      <p:pic>
        <p:nvPicPr>
          <p:cNvPr id="10" name="Picture 2" descr="https://lh3.googleusercontent.com/msFOwXGHcJdlm2cI3r2eGVGJ7eLdHhfQpyaF4v-WlyempJ931QUb6lJkykCqh0EulEaJWUBg2lbaDYA6lV30Cz-gF65V77Sp7FH0qR5VMvEuK2lOCYpVVT4ZKauN1EOjJXg-YCDMO74">
            <a:extLst>
              <a:ext uri="{FF2B5EF4-FFF2-40B4-BE49-F238E27FC236}">
                <a16:creationId xmlns:a16="http://schemas.microsoft.com/office/drawing/2014/main" id="{656C3ED8-FA49-654A-805A-986C05564C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0"/>
          <a:stretch/>
        </p:blipFill>
        <p:spPr bwMode="auto">
          <a:xfrm>
            <a:off x="0" y="5486400"/>
            <a:ext cx="1219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E763-529A-C040-ADEA-0AB79947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F1DDB-9A80-1D4D-9E93-1583F626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81D3-E2EB-2D40-952A-528F5485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9CFC-6106-3447-BA14-E243BC2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603F-689D-BE4B-8890-F0D3B526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6D8A-559B-DB47-825E-73B2AD5B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BBD2-85DF-A543-8E2D-01E863BA6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155FC-51B9-3B4E-AD15-7D04C991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2CA4-ABA0-5344-930A-033DB4A0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91FE3-0433-1642-BE04-D1BB04A2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C23D-2086-8143-82CD-45D1240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0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A3AB-F711-E94C-8DA5-B63AD6DA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11C0C-DDD3-1F4B-8C19-ED172C98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7C564-AEA9-6049-AD88-B91AF2AB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B5FDF-D72B-1343-85B8-F6C825471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963B5-CDF0-4343-8DCA-4B5CC9B82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40EAF-6337-CF44-B4C4-4A870FB5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C9042-3602-4844-BF58-4187070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0432A-7EEC-034F-8D8D-C87D922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60F9-B476-3B4A-B569-2E17252A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8DEDB-415F-2249-BDBE-F7C596D8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2BE95-CCFD-754C-826F-4C3817D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C779-8359-204D-AB1B-B0CE4B9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7DE2E-EFC1-024C-8562-9C3C04ED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F597D-9826-5F42-B290-0AE7324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2D091-0D70-4E4E-97F2-D0254E50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1D04-4BFC-E844-85F9-148AAC60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EFEC-754C-7F48-8D11-5646DFCB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0C75-206F-494E-ABA4-A11D9CDCF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7B2FD-7E59-524D-AE15-B4F4BC18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F1A30-44A7-F046-B105-B9354D24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51FA9-92AC-0548-BA67-0EDDE3C8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F255-DF0C-214F-A35F-78DCC3E3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39510-D65E-C840-A84A-CF4185C09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A2974-9EED-824E-ACFD-5722D6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020EA-6DB9-024E-BBBC-C304400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B8BD8-7AB6-6F4B-8AFC-73E7A702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8F1CB-121B-B841-9E84-EAD2C1B4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0888F-26CF-1849-B5C1-3CF382A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6111-BC94-0346-B25C-23AFF9C6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D46B-F900-4B4F-8F2F-658B6D1B8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1E46-5D11-5D40-9C95-FCD332056F4B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ECCF-D19C-2347-9D24-A6A7069B6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15AC4-AE75-1944-A7F8-CF35F1F83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E07B-6980-FF4B-8A35-4766376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iswithinreachhawaii.com/wp-content/uploads/2021/08/FAFSA-Booklet-SY2021-22_web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vimeo.com/461168651" TargetMode="External"/><Relationship Id="rId4" Type="http://schemas.openxmlformats.org/officeDocument/2006/relationships/hyperlink" Target="https://collegeiswithinreachhawaii.com/financial-aid-resour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llegeiswithinreachhawaii.com/uhappnights202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EAC4-9F94-D944-AC09-13C3DB2D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2729"/>
            <a:ext cx="9144000" cy="2387600"/>
          </a:xfrm>
        </p:spPr>
        <p:txBody>
          <a:bodyPr/>
          <a:lstStyle/>
          <a:p>
            <a:r>
              <a:rPr lang="en-US" dirty="0"/>
              <a:t>Hawai‘i P-20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18A9-FE3D-5142-A2EF-AFD4DB567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2404"/>
            <a:ext cx="9144000" cy="1655762"/>
          </a:xfrm>
        </p:spPr>
        <p:txBody>
          <a:bodyPr/>
          <a:lstStyle/>
          <a:p>
            <a:r>
              <a:rPr lang="en-US" dirty="0"/>
              <a:t>September 17, 2021</a:t>
            </a:r>
          </a:p>
        </p:txBody>
      </p:sp>
    </p:spTree>
    <p:extLst>
      <p:ext uri="{BB962C8B-B14F-4D97-AF65-F5344CB8AC3E}">
        <p14:creationId xmlns:p14="http://schemas.microsoft.com/office/powerpoint/2010/main" val="349876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2F80-05B3-BE44-938F-32C52F85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FAFSA Completion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BA77-F167-D148-8349-76360726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45" y="2205951"/>
            <a:ext cx="10515600" cy="4351338"/>
          </a:xfrm>
        </p:spPr>
        <p:txBody>
          <a:bodyPr/>
          <a:lstStyle/>
          <a:p>
            <a:r>
              <a:rPr lang="en-US" dirty="0"/>
              <a:t>Virtual events starting in November with high schools</a:t>
            </a:r>
          </a:p>
          <a:p>
            <a:r>
              <a:rPr lang="en-US" dirty="0"/>
              <a:t>Same format as Spring 2021 events </a:t>
            </a:r>
          </a:p>
          <a:p>
            <a:r>
              <a:rPr lang="en-US" dirty="0"/>
              <a:t>Frank to send out google sign up form in early October </a:t>
            </a:r>
          </a:p>
        </p:txBody>
      </p:sp>
    </p:spTree>
    <p:extLst>
      <p:ext uri="{BB962C8B-B14F-4D97-AF65-F5344CB8AC3E}">
        <p14:creationId xmlns:p14="http://schemas.microsoft.com/office/powerpoint/2010/main" val="5982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1E38-BD14-BD41-9D05-236EDD9F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8D76-BD53-3F4C-8344-4D52B0F2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490"/>
            <a:ext cx="10515600" cy="4186758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How to Pay for College Booklet </a:t>
            </a:r>
            <a:r>
              <a:rPr lang="en-US" dirty="0"/>
              <a:t>– digital version </a:t>
            </a:r>
          </a:p>
          <a:p>
            <a:r>
              <a:rPr lang="en-US" dirty="0">
                <a:hlinkClick r:id="rId4"/>
              </a:rPr>
              <a:t>collegeiswithinreachhawaii.com</a:t>
            </a:r>
            <a:r>
              <a:rPr lang="en-US" dirty="0"/>
              <a:t> – fin aid resources</a:t>
            </a:r>
          </a:p>
          <a:p>
            <a:r>
              <a:rPr lang="en-US" dirty="0"/>
              <a:t>Webinar Recordings  </a:t>
            </a:r>
          </a:p>
          <a:p>
            <a:pPr lvl="1"/>
            <a:r>
              <a:rPr lang="en-US" dirty="0">
                <a:hlinkClick r:id="rId5"/>
              </a:rPr>
              <a:t>Fall Financial Aid Info Nights </a:t>
            </a:r>
            <a:endParaRPr lang="en-US" dirty="0"/>
          </a:p>
          <a:p>
            <a:pPr lvl="1"/>
            <a:r>
              <a:rPr lang="en-US" dirty="0"/>
              <a:t>Scholarship Night – coming soon!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3A3B6D-BF53-F847-AAC1-0ACD9D94D57C}"/>
              </a:ext>
            </a:extLst>
          </p:cNvPr>
          <p:cNvSpPr/>
          <p:nvPr/>
        </p:nvSpPr>
        <p:spPr>
          <a:xfrm>
            <a:off x="711207" y="5694586"/>
            <a:ext cx="104306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REMINDER! Nov. 1 CCCR PLC Webinar: </a:t>
            </a:r>
            <a:br>
              <a:rPr lang="en-US" sz="26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sz="2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Using the HIDOE Dashboard and LDS to Increase FAFSA Completion Rates</a:t>
            </a:r>
            <a:endParaRPr lang="en-US" sz="2400" b="1" i="1" dirty="0">
              <a:effectLst/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82D74-32A5-B848-9BD5-91966DF42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1562">
            <a:off x="8557430" y="1388608"/>
            <a:ext cx="3022222" cy="391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536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DF69-D990-2C45-ACF6-E1D3181F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Cash for College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3E02-4658-AD4E-BFCE-5276FD67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82" y="2012220"/>
            <a:ext cx="10515600" cy="3349586"/>
          </a:xfrm>
        </p:spPr>
        <p:txBody>
          <a:bodyPr/>
          <a:lstStyle/>
          <a:p>
            <a:r>
              <a:rPr lang="en-US" dirty="0"/>
              <a:t>More details next week! </a:t>
            </a:r>
          </a:p>
          <a:p>
            <a:r>
              <a:rPr lang="en-US" b="1" dirty="0"/>
              <a:t>CASH awards </a:t>
            </a:r>
            <a:r>
              <a:rPr lang="en-US" dirty="0"/>
              <a:t>for senior class activities!</a:t>
            </a:r>
          </a:p>
          <a:p>
            <a:r>
              <a:rPr lang="en-US" dirty="0"/>
              <a:t>Mahalo to sponsors: Harold K.L. Castle Foundation, BOH Foundation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E307A-D4EB-9549-AC75-7779B3C1E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6" t="21581" r="10169" b="25680"/>
          <a:stretch/>
        </p:blipFill>
        <p:spPr>
          <a:xfrm>
            <a:off x="4686309" y="4165509"/>
            <a:ext cx="2397600" cy="16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63B31F-C001-3341-AD6C-5359AA3B0DC4}"/>
              </a:ext>
            </a:extLst>
          </p:cNvPr>
          <p:cNvSpPr/>
          <p:nvPr/>
        </p:nvSpPr>
        <p:spPr>
          <a:xfrm>
            <a:off x="956603" y="3009634"/>
            <a:ext cx="10522634" cy="18417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B467E-C21A-6346-BC9E-37E54B4B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806" y="417794"/>
            <a:ext cx="5338354" cy="2025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3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achenDEEMed" pitchFamily="2" charset="0"/>
              </a:rPr>
              <a:t>GEAR UP Week Workshops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88EE-17C2-B648-B1A4-F4908D2A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002" y="3171918"/>
            <a:ext cx="9013200" cy="160905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September 20:  College 101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September 21:  Finding Scholarships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September 22:  How to Pay for College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September 23:  2-Year College vs. 4-Year University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355E7-B3CE-4E40-9106-D2DA2FEF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3" y="162753"/>
            <a:ext cx="6157609" cy="2535831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0773A-50E2-EC48-8135-3FE692D526FE}"/>
              </a:ext>
            </a:extLst>
          </p:cNvPr>
          <p:cNvSpPr txBox="1"/>
          <p:nvPr/>
        </p:nvSpPr>
        <p:spPr>
          <a:xfrm>
            <a:off x="956603" y="5215337"/>
            <a:ext cx="1052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Register at:</a:t>
            </a:r>
          </a:p>
          <a:p>
            <a:pPr algn="ctr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collegeiswithinreachhawaii.com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/GUWeek2021</a:t>
            </a:r>
          </a:p>
        </p:txBody>
      </p:sp>
    </p:spTree>
    <p:extLst>
      <p:ext uri="{BB962C8B-B14F-4D97-AF65-F5344CB8AC3E}">
        <p14:creationId xmlns:p14="http://schemas.microsoft.com/office/powerpoint/2010/main" val="126538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8634-C54D-A547-8772-5D43BAA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 Aha (Virtual)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96C3-2A5B-6F44-BDF7-18D03379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21</a:t>
            </a:r>
          </a:p>
          <a:p>
            <a:r>
              <a:rPr lang="en-US" dirty="0"/>
              <a:t>November 10 </a:t>
            </a:r>
          </a:p>
          <a:p>
            <a:r>
              <a:rPr lang="en-US" dirty="0"/>
              <a:t>December 17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BE0F6-5C55-254D-8CB0-068B5121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83" y="2108014"/>
            <a:ext cx="5503817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5402-241A-0946-A591-15370624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College Application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027F-8115-AE44-8003-0CC302386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014"/>
            <a:ext cx="10665823" cy="4351338"/>
          </a:xfrm>
        </p:spPr>
        <p:txBody>
          <a:bodyPr/>
          <a:lstStyle/>
          <a:p>
            <a:r>
              <a:rPr lang="en-US" dirty="0"/>
              <a:t>Virtual UH application events starting </a:t>
            </a:r>
            <a:r>
              <a:rPr lang="en-US" b="1" dirty="0"/>
              <a:t>October 20 – December 5 </a:t>
            </a:r>
            <a:r>
              <a:rPr lang="en-US" dirty="0"/>
              <a:t>(Wednesdays): 6:00pm – 8:00pm </a:t>
            </a:r>
          </a:p>
          <a:p>
            <a:r>
              <a:rPr lang="en-US" dirty="0"/>
              <a:t>Registration coming soon at:  </a:t>
            </a:r>
            <a:r>
              <a:rPr lang="en-US" dirty="0">
                <a:hlinkClick r:id="rId2"/>
              </a:rPr>
              <a:t>collegeiswithinreachhawaii.com/UHappnights2021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BC66C-4F2E-074F-AB43-2416B116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01" y="4697730"/>
            <a:ext cx="3797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CEF2-F005-0545-AE31-DCD9D4C6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28165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Questions?</a:t>
            </a:r>
            <a:br>
              <a:rPr lang="en-US" b="1" dirty="0"/>
            </a:br>
            <a:br>
              <a:rPr lang="en-US" b="1" dirty="0"/>
            </a:br>
            <a:r>
              <a:rPr lang="en-US" b="0" dirty="0" err="1"/>
              <a:t>Guss</a:t>
            </a:r>
            <a:r>
              <a:rPr lang="en-US" b="0" dirty="0"/>
              <a:t> Cobb Adams</a:t>
            </a:r>
            <a:br>
              <a:rPr lang="en-US" b="1" dirty="0"/>
            </a:br>
            <a:r>
              <a:rPr lang="en-US" b="0" dirty="0" err="1"/>
              <a:t>gusca@hawaii.edu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54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402</Words>
  <Application>Microsoft Macintosh PowerPoint</Application>
  <PresentationFormat>Widescreen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AachenDEEMed</vt:lpstr>
      <vt:lpstr>Arial</vt:lpstr>
      <vt:lpstr>Calibri</vt:lpstr>
      <vt:lpstr>Calibri Light</vt:lpstr>
      <vt:lpstr>Gill Sans</vt:lpstr>
      <vt:lpstr>Gill Sans SemiBold</vt:lpstr>
      <vt:lpstr>Office Theme</vt:lpstr>
      <vt:lpstr>Hawai‘i P-20 Updates</vt:lpstr>
      <vt:lpstr>FAFSA Completion Events </vt:lpstr>
      <vt:lpstr>Resources</vt:lpstr>
      <vt:lpstr>Cash for College </vt:lpstr>
      <vt:lpstr>GEAR UP Week Workshops </vt:lpstr>
      <vt:lpstr>Scholarship Aha (Virtual) </vt:lpstr>
      <vt:lpstr>College Application Events </vt:lpstr>
      <vt:lpstr>Questions?  Guss Cobb Adams gusca@hawaii.edu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2021-09-16T00:53:18Z</dcterms:created>
  <dcterms:modified xsi:type="dcterms:W3CDTF">2021-09-16T21:42:53Z</dcterms:modified>
</cp:coreProperties>
</file>